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8" r:id="rId6"/>
    <p:sldId id="259" r:id="rId7"/>
    <p:sldId id="268" r:id="rId8"/>
    <p:sldId id="269" r:id="rId9"/>
    <p:sldId id="271" r:id="rId10"/>
    <p:sldId id="288" r:id="rId11"/>
    <p:sldId id="289"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6F60-C9F7-4859-99BA-188F27625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85D287D-4FEA-E370-E378-28EAF88B7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07A254D-8014-AEAA-627D-49E51E5B196D}"/>
              </a:ext>
            </a:extLst>
          </p:cNvPr>
          <p:cNvSpPr>
            <a:spLocks noGrp="1"/>
          </p:cNvSpPr>
          <p:nvPr>
            <p:ph type="dt" sz="half" idx="10"/>
          </p:nvPr>
        </p:nvSpPr>
        <p:spPr/>
        <p:txBody>
          <a:bodyPr/>
          <a:lstStyle/>
          <a:p>
            <a:fld id="{8A2E031A-D75C-4C86-8639-5F6EDAA7BB64}" type="datetimeFigureOut">
              <a:rPr lang="en-AU" smtClean="0"/>
              <a:t>9/04/2023</a:t>
            </a:fld>
            <a:endParaRPr lang="en-AU"/>
          </a:p>
        </p:txBody>
      </p:sp>
      <p:sp>
        <p:nvSpPr>
          <p:cNvPr id="5" name="Footer Placeholder 4">
            <a:extLst>
              <a:ext uri="{FF2B5EF4-FFF2-40B4-BE49-F238E27FC236}">
                <a16:creationId xmlns:a16="http://schemas.microsoft.com/office/drawing/2014/main" id="{DBDB41B0-3C01-5DC7-71B9-5C4D35E507E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EB79EB-01CA-DE9D-BDF5-211D87711D6B}"/>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96423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F291-935E-0716-BE35-0D21DCD8ADE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EABD0F-FA58-5A2A-DE30-E4048843B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36F038-03E0-3036-2BD0-94E97C2EA2FE}"/>
              </a:ext>
            </a:extLst>
          </p:cNvPr>
          <p:cNvSpPr>
            <a:spLocks noGrp="1"/>
          </p:cNvSpPr>
          <p:nvPr>
            <p:ph type="dt" sz="half" idx="10"/>
          </p:nvPr>
        </p:nvSpPr>
        <p:spPr/>
        <p:txBody>
          <a:bodyPr/>
          <a:lstStyle/>
          <a:p>
            <a:fld id="{8A2E031A-D75C-4C86-8639-5F6EDAA7BB64}" type="datetimeFigureOut">
              <a:rPr lang="en-AU" smtClean="0"/>
              <a:t>9/04/2023</a:t>
            </a:fld>
            <a:endParaRPr lang="en-AU"/>
          </a:p>
        </p:txBody>
      </p:sp>
      <p:sp>
        <p:nvSpPr>
          <p:cNvPr id="5" name="Footer Placeholder 4">
            <a:extLst>
              <a:ext uri="{FF2B5EF4-FFF2-40B4-BE49-F238E27FC236}">
                <a16:creationId xmlns:a16="http://schemas.microsoft.com/office/drawing/2014/main" id="{7826E5B9-B6A5-B348-BA42-D9529716D9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667F944-8B4A-C9EC-13E0-C7E3CA4AFDA3}"/>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60199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CB3BF-503E-44EF-64FB-2615D9F0D7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118EC2D-EC73-59DB-2B6E-0C89B70F9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6EA1DC-B2D4-F699-BD2E-CF1A51A7F62A}"/>
              </a:ext>
            </a:extLst>
          </p:cNvPr>
          <p:cNvSpPr>
            <a:spLocks noGrp="1"/>
          </p:cNvSpPr>
          <p:nvPr>
            <p:ph type="dt" sz="half" idx="10"/>
          </p:nvPr>
        </p:nvSpPr>
        <p:spPr/>
        <p:txBody>
          <a:bodyPr/>
          <a:lstStyle/>
          <a:p>
            <a:fld id="{8A2E031A-D75C-4C86-8639-5F6EDAA7BB64}" type="datetimeFigureOut">
              <a:rPr lang="en-AU" smtClean="0"/>
              <a:t>9/04/2023</a:t>
            </a:fld>
            <a:endParaRPr lang="en-AU"/>
          </a:p>
        </p:txBody>
      </p:sp>
      <p:sp>
        <p:nvSpPr>
          <p:cNvPr id="5" name="Footer Placeholder 4">
            <a:extLst>
              <a:ext uri="{FF2B5EF4-FFF2-40B4-BE49-F238E27FC236}">
                <a16:creationId xmlns:a16="http://schemas.microsoft.com/office/drawing/2014/main" id="{1D7B1D0B-6847-010F-94F6-8E7CF4A945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0F6DFF-95AF-321F-3B90-B3118F9799F7}"/>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8638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86259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40743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01628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3636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6892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79438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36278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3986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A696-99E5-AE46-514A-41EF47E7E51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12882F-F003-1E94-80F6-DE789DEFE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48DF8A-0AD2-6EC7-4F5B-E0BDEC529632}"/>
              </a:ext>
            </a:extLst>
          </p:cNvPr>
          <p:cNvSpPr>
            <a:spLocks noGrp="1"/>
          </p:cNvSpPr>
          <p:nvPr>
            <p:ph type="dt" sz="half" idx="10"/>
          </p:nvPr>
        </p:nvSpPr>
        <p:spPr/>
        <p:txBody>
          <a:bodyPr/>
          <a:lstStyle/>
          <a:p>
            <a:fld id="{8A2E031A-D75C-4C86-8639-5F6EDAA7BB64}" type="datetimeFigureOut">
              <a:rPr lang="en-AU" smtClean="0"/>
              <a:t>9/04/2023</a:t>
            </a:fld>
            <a:endParaRPr lang="en-AU"/>
          </a:p>
        </p:txBody>
      </p:sp>
      <p:sp>
        <p:nvSpPr>
          <p:cNvPr id="5" name="Footer Placeholder 4">
            <a:extLst>
              <a:ext uri="{FF2B5EF4-FFF2-40B4-BE49-F238E27FC236}">
                <a16:creationId xmlns:a16="http://schemas.microsoft.com/office/drawing/2014/main" id="{E6DA85F9-D668-F0FE-726C-34031B3473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BE850E-0352-9D9C-A43A-5D749B1C21B4}"/>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660497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63925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10694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38695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88978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035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59948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12207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39663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469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049E-76D9-32FF-6CCA-58580BD7D2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9C0CD16-D111-D359-1C26-DAD9913C93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249D41-A5D3-864E-8F30-D4445BF50E6D}"/>
              </a:ext>
            </a:extLst>
          </p:cNvPr>
          <p:cNvSpPr>
            <a:spLocks noGrp="1"/>
          </p:cNvSpPr>
          <p:nvPr>
            <p:ph type="dt" sz="half" idx="10"/>
          </p:nvPr>
        </p:nvSpPr>
        <p:spPr/>
        <p:txBody>
          <a:bodyPr/>
          <a:lstStyle/>
          <a:p>
            <a:fld id="{8A2E031A-D75C-4C86-8639-5F6EDAA7BB64}" type="datetimeFigureOut">
              <a:rPr lang="en-AU" smtClean="0"/>
              <a:t>9/04/2023</a:t>
            </a:fld>
            <a:endParaRPr lang="en-AU"/>
          </a:p>
        </p:txBody>
      </p:sp>
      <p:sp>
        <p:nvSpPr>
          <p:cNvPr id="5" name="Footer Placeholder 4">
            <a:extLst>
              <a:ext uri="{FF2B5EF4-FFF2-40B4-BE49-F238E27FC236}">
                <a16:creationId xmlns:a16="http://schemas.microsoft.com/office/drawing/2014/main" id="{E37A871D-1C70-814E-09DC-C220248AFB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16B158-164D-F255-B27F-63F24833C8FC}"/>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28258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A97E-6098-DE2C-0EAD-00064D4308A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DE6211D-D8D6-C213-2B46-1E71CF8273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E4CCE09-3B92-DCB8-581D-C710D4EE67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4366533-3F35-9754-EA0B-7BECBF8B1917}"/>
              </a:ext>
            </a:extLst>
          </p:cNvPr>
          <p:cNvSpPr>
            <a:spLocks noGrp="1"/>
          </p:cNvSpPr>
          <p:nvPr>
            <p:ph type="dt" sz="half" idx="10"/>
          </p:nvPr>
        </p:nvSpPr>
        <p:spPr/>
        <p:txBody>
          <a:bodyPr/>
          <a:lstStyle/>
          <a:p>
            <a:fld id="{8A2E031A-D75C-4C86-8639-5F6EDAA7BB64}" type="datetimeFigureOut">
              <a:rPr lang="en-AU" smtClean="0"/>
              <a:t>9/04/2023</a:t>
            </a:fld>
            <a:endParaRPr lang="en-AU"/>
          </a:p>
        </p:txBody>
      </p:sp>
      <p:sp>
        <p:nvSpPr>
          <p:cNvPr id="6" name="Footer Placeholder 5">
            <a:extLst>
              <a:ext uri="{FF2B5EF4-FFF2-40B4-BE49-F238E27FC236}">
                <a16:creationId xmlns:a16="http://schemas.microsoft.com/office/drawing/2014/main" id="{AC0ADA1A-E920-54D3-32B3-DA7BAF6378B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E018923-ECA8-12D9-FD87-E914B4FE5AA6}"/>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7751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5B8F-9632-47AE-4184-6B6CAD635F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1FC187C-73D8-C53C-B51E-71CB23E4E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835E30-F72F-6919-D71C-CC00475F3C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5937760-3616-D491-27A2-D34D02771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FA9B5-6B81-C58F-4B20-B25D9DF9DE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F182567-93C5-8F0F-11A3-8DCC760AA37F}"/>
              </a:ext>
            </a:extLst>
          </p:cNvPr>
          <p:cNvSpPr>
            <a:spLocks noGrp="1"/>
          </p:cNvSpPr>
          <p:nvPr>
            <p:ph type="dt" sz="half" idx="10"/>
          </p:nvPr>
        </p:nvSpPr>
        <p:spPr/>
        <p:txBody>
          <a:bodyPr/>
          <a:lstStyle/>
          <a:p>
            <a:fld id="{8A2E031A-D75C-4C86-8639-5F6EDAA7BB64}" type="datetimeFigureOut">
              <a:rPr lang="en-AU" smtClean="0"/>
              <a:t>9/04/2023</a:t>
            </a:fld>
            <a:endParaRPr lang="en-AU"/>
          </a:p>
        </p:txBody>
      </p:sp>
      <p:sp>
        <p:nvSpPr>
          <p:cNvPr id="8" name="Footer Placeholder 7">
            <a:extLst>
              <a:ext uri="{FF2B5EF4-FFF2-40B4-BE49-F238E27FC236}">
                <a16:creationId xmlns:a16="http://schemas.microsoft.com/office/drawing/2014/main" id="{B1B6FDD3-4F68-CFD1-E526-A839EF20AB9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DD565AC-1B90-2C5E-1FB3-16155743A66E}"/>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79054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DA61-53CF-2BC5-A569-3D62D353FFB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AFEAAC1-E51A-CA7B-4D56-AD9CBE8EEEFB}"/>
              </a:ext>
            </a:extLst>
          </p:cNvPr>
          <p:cNvSpPr>
            <a:spLocks noGrp="1"/>
          </p:cNvSpPr>
          <p:nvPr>
            <p:ph type="dt" sz="half" idx="10"/>
          </p:nvPr>
        </p:nvSpPr>
        <p:spPr/>
        <p:txBody>
          <a:bodyPr/>
          <a:lstStyle/>
          <a:p>
            <a:fld id="{8A2E031A-D75C-4C86-8639-5F6EDAA7BB64}" type="datetimeFigureOut">
              <a:rPr lang="en-AU" smtClean="0"/>
              <a:t>9/04/2023</a:t>
            </a:fld>
            <a:endParaRPr lang="en-AU"/>
          </a:p>
        </p:txBody>
      </p:sp>
      <p:sp>
        <p:nvSpPr>
          <p:cNvPr id="4" name="Footer Placeholder 3">
            <a:extLst>
              <a:ext uri="{FF2B5EF4-FFF2-40B4-BE49-F238E27FC236}">
                <a16:creationId xmlns:a16="http://schemas.microsoft.com/office/drawing/2014/main" id="{348C2B4D-5B6A-2118-1266-2F6D1EC5D85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C22237F-5FCC-E2FB-6C78-A073AF46ACF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382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C1443-9DF6-0012-3FEA-B0CC5263B094}"/>
              </a:ext>
            </a:extLst>
          </p:cNvPr>
          <p:cNvSpPr>
            <a:spLocks noGrp="1"/>
          </p:cNvSpPr>
          <p:nvPr>
            <p:ph type="dt" sz="half" idx="10"/>
          </p:nvPr>
        </p:nvSpPr>
        <p:spPr/>
        <p:txBody>
          <a:bodyPr/>
          <a:lstStyle/>
          <a:p>
            <a:fld id="{8A2E031A-D75C-4C86-8639-5F6EDAA7BB64}" type="datetimeFigureOut">
              <a:rPr lang="en-AU" smtClean="0"/>
              <a:t>9/04/2023</a:t>
            </a:fld>
            <a:endParaRPr lang="en-AU"/>
          </a:p>
        </p:txBody>
      </p:sp>
      <p:sp>
        <p:nvSpPr>
          <p:cNvPr id="3" name="Footer Placeholder 2">
            <a:extLst>
              <a:ext uri="{FF2B5EF4-FFF2-40B4-BE49-F238E27FC236}">
                <a16:creationId xmlns:a16="http://schemas.microsoft.com/office/drawing/2014/main" id="{61996B4C-C166-EF4F-6EB0-F20196B85E5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B71A798-10AD-FF33-0164-7CAF887F1F8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5406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A7B9-1C4C-04D2-8A31-4F1FED795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1583D37-EA67-ECBA-013F-875D2697FF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C90AED4-D41A-C124-D316-DB2C0551C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88FA9-74CE-D6DC-AAE8-9A1F05E0CE59}"/>
              </a:ext>
            </a:extLst>
          </p:cNvPr>
          <p:cNvSpPr>
            <a:spLocks noGrp="1"/>
          </p:cNvSpPr>
          <p:nvPr>
            <p:ph type="dt" sz="half" idx="10"/>
          </p:nvPr>
        </p:nvSpPr>
        <p:spPr/>
        <p:txBody>
          <a:bodyPr/>
          <a:lstStyle/>
          <a:p>
            <a:fld id="{8A2E031A-D75C-4C86-8639-5F6EDAA7BB64}" type="datetimeFigureOut">
              <a:rPr lang="en-AU" smtClean="0"/>
              <a:t>9/04/2023</a:t>
            </a:fld>
            <a:endParaRPr lang="en-AU"/>
          </a:p>
        </p:txBody>
      </p:sp>
      <p:sp>
        <p:nvSpPr>
          <p:cNvPr id="6" name="Footer Placeholder 5">
            <a:extLst>
              <a:ext uri="{FF2B5EF4-FFF2-40B4-BE49-F238E27FC236}">
                <a16:creationId xmlns:a16="http://schemas.microsoft.com/office/drawing/2014/main" id="{86A7443B-7549-7B2E-3675-607BABB5B5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CD9D084-A572-0239-7974-1BF61173153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72904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0CD8-A546-0E6B-83B2-22F1A97CC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696E4E4-237C-FF1D-3518-A7ABE9138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2D719D6-0C80-D0A0-A513-D9B14649D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88416-63B6-6366-B096-72757560A998}"/>
              </a:ext>
            </a:extLst>
          </p:cNvPr>
          <p:cNvSpPr>
            <a:spLocks noGrp="1"/>
          </p:cNvSpPr>
          <p:nvPr>
            <p:ph type="dt" sz="half" idx="10"/>
          </p:nvPr>
        </p:nvSpPr>
        <p:spPr/>
        <p:txBody>
          <a:bodyPr/>
          <a:lstStyle/>
          <a:p>
            <a:fld id="{8A2E031A-D75C-4C86-8639-5F6EDAA7BB64}" type="datetimeFigureOut">
              <a:rPr lang="en-AU" smtClean="0"/>
              <a:t>9/04/2023</a:t>
            </a:fld>
            <a:endParaRPr lang="en-AU"/>
          </a:p>
        </p:txBody>
      </p:sp>
      <p:sp>
        <p:nvSpPr>
          <p:cNvPr id="6" name="Footer Placeholder 5">
            <a:extLst>
              <a:ext uri="{FF2B5EF4-FFF2-40B4-BE49-F238E27FC236}">
                <a16:creationId xmlns:a16="http://schemas.microsoft.com/office/drawing/2014/main" id="{F53AD12F-5D5A-AD3D-895D-51A0D8D3FB4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3F0789F-360A-2394-A35B-F0A4639C763A}"/>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413009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FDB80-E1C5-0D68-D361-5C659CF40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63C73E-7BCE-B5A0-FF3A-04FA03033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B5DE626-8010-3A0C-F4FF-86C22BC28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E031A-D75C-4C86-8639-5F6EDAA7BB64}" type="datetimeFigureOut">
              <a:rPr lang="en-AU" smtClean="0"/>
              <a:t>9/04/2023</a:t>
            </a:fld>
            <a:endParaRPr lang="en-AU"/>
          </a:p>
        </p:txBody>
      </p:sp>
      <p:sp>
        <p:nvSpPr>
          <p:cNvPr id="5" name="Footer Placeholder 4">
            <a:extLst>
              <a:ext uri="{FF2B5EF4-FFF2-40B4-BE49-F238E27FC236}">
                <a16:creationId xmlns:a16="http://schemas.microsoft.com/office/drawing/2014/main" id="{8987C98E-C024-DB31-CD15-7CC2C99D5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2B4924F-399A-04CF-AF78-D8E6769A6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71613-6700-4870-B878-2ED78CC2F2A6}" type="slidenum">
              <a:rPr lang="en-AU" smtClean="0"/>
              <a:t>‹#›</a:t>
            </a:fld>
            <a:endParaRPr lang="en-AU"/>
          </a:p>
        </p:txBody>
      </p:sp>
    </p:spTree>
    <p:extLst>
      <p:ext uri="{BB962C8B-B14F-4D97-AF65-F5344CB8AC3E}">
        <p14:creationId xmlns:p14="http://schemas.microsoft.com/office/powerpoint/2010/main" val="314771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802030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1 Corinthians 15:1-8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636822" y="1298763"/>
            <a:ext cx="10918356"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Now, brothers, I want to remind you of the gospel I preached to you, which you received and on which you have taken your stand.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By this gospel you are saved, if you hold firmly to the word I preached to you. Otherwise, you have believed in vain.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For what I received I passed on to you as of first importance : that Christ died for our sins according to the Scriptures,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that he was buried, that he was raised on the third day according to the Scriptures,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and that he appeared to Peter, and then to the Twelve.</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Appearance</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Peter</a:t>
            </a:r>
          </a:p>
          <a:p>
            <a:r>
              <a:rPr lang="en-AU" dirty="0"/>
              <a:t>‘The Twelve’</a:t>
            </a:r>
          </a:p>
          <a:p>
            <a:r>
              <a:rPr lang="en-AU" dirty="0"/>
              <a:t>To the 500</a:t>
            </a:r>
          </a:p>
          <a:p>
            <a:r>
              <a:rPr lang="en-AU" dirty="0"/>
              <a:t>Paul himself</a:t>
            </a:r>
          </a:p>
        </p:txBody>
      </p:sp>
    </p:spTree>
    <p:extLst>
      <p:ext uri="{BB962C8B-B14F-4D97-AF65-F5344CB8AC3E}">
        <p14:creationId xmlns:p14="http://schemas.microsoft.com/office/powerpoint/2010/main" val="45938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Another discussion</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How do you know that the resurrection happened?</a:t>
            </a:r>
          </a:p>
        </p:txBody>
      </p:sp>
    </p:spTree>
    <p:extLst>
      <p:ext uri="{BB962C8B-B14F-4D97-AF65-F5344CB8AC3E}">
        <p14:creationId xmlns:p14="http://schemas.microsoft.com/office/powerpoint/2010/main" val="352530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4 questions to answer</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pPr marL="0" indent="0">
              <a:buNone/>
            </a:pPr>
            <a:r>
              <a:rPr lang="en-GB" dirty="0"/>
              <a:t>•	Were these authors really present to see what they said they 	saw? </a:t>
            </a:r>
          </a:p>
          <a:p>
            <a:pPr marL="0" indent="0">
              <a:buNone/>
            </a:pPr>
            <a:r>
              <a:rPr lang="en-GB" dirty="0"/>
              <a:t>•	Could their claims be corroborated in some way? </a:t>
            </a:r>
          </a:p>
          <a:p>
            <a:pPr marL="0" indent="0">
              <a:buNone/>
            </a:pPr>
            <a:r>
              <a:rPr lang="en-GB" dirty="0"/>
              <a:t>•	Were they consistent, or did their story about Jesus change over 	time? </a:t>
            </a:r>
          </a:p>
          <a:p>
            <a:pPr marL="0" indent="0">
              <a:buNone/>
            </a:pPr>
            <a:r>
              <a:rPr lang="en-GB" dirty="0"/>
              <a:t>•	Were they motivated to lie?</a:t>
            </a:r>
          </a:p>
          <a:p>
            <a:endParaRPr lang="en-AU" dirty="0"/>
          </a:p>
        </p:txBody>
      </p:sp>
    </p:spTree>
    <p:extLst>
      <p:ext uri="{BB962C8B-B14F-4D97-AF65-F5344CB8AC3E}">
        <p14:creationId xmlns:p14="http://schemas.microsoft.com/office/powerpoint/2010/main" val="374780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They were around at the right time</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The book of acts doesn’t mention key events such as:</a:t>
            </a:r>
          </a:p>
          <a:p>
            <a:pPr lvl="1"/>
            <a:r>
              <a:rPr lang="en-AU" dirty="0"/>
              <a:t>Destruction of the temple (70 A.D)</a:t>
            </a:r>
          </a:p>
          <a:p>
            <a:pPr lvl="1"/>
            <a:r>
              <a:rPr lang="en-AU" dirty="0"/>
              <a:t>The siege of </a:t>
            </a:r>
            <a:r>
              <a:rPr lang="en-AU" dirty="0" err="1"/>
              <a:t>Jerusalme</a:t>
            </a:r>
            <a:r>
              <a:rPr lang="en-AU" dirty="0"/>
              <a:t> (late 60s A.D)</a:t>
            </a:r>
          </a:p>
          <a:p>
            <a:pPr lvl="1"/>
            <a:r>
              <a:rPr lang="en-AU" dirty="0"/>
              <a:t>Death of Peter and Paul ( 65 A.D)</a:t>
            </a:r>
          </a:p>
          <a:p>
            <a:pPr lvl="1"/>
            <a:r>
              <a:rPr lang="en-AU" dirty="0"/>
              <a:t>Death of James – Jesus’ brother (62 A.D)</a:t>
            </a:r>
          </a:p>
          <a:p>
            <a:r>
              <a:rPr lang="en-AU" dirty="0"/>
              <a:t>The book of acts would’ve been written before 62 A.D</a:t>
            </a:r>
          </a:p>
          <a:p>
            <a:r>
              <a:rPr lang="en-AU" dirty="0"/>
              <a:t>It is likely the Gospel of Luke was written within 15 years of the resurrection.</a:t>
            </a:r>
          </a:p>
        </p:txBody>
      </p:sp>
    </p:spTree>
    <p:extLst>
      <p:ext uri="{BB962C8B-B14F-4D97-AF65-F5344CB8AC3E}">
        <p14:creationId xmlns:p14="http://schemas.microsoft.com/office/powerpoint/2010/main" val="48558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Can it be corroborated?</a:t>
            </a:r>
          </a:p>
        </p:txBody>
      </p:sp>
      <p:pic>
        <p:nvPicPr>
          <p:cNvPr id="5" name="Content Placeholder 4" descr="Graphical user interface, application&#10;&#10;Description automatically generated">
            <a:extLst>
              <a:ext uri="{FF2B5EF4-FFF2-40B4-BE49-F238E27FC236}">
                <a16:creationId xmlns:a16="http://schemas.microsoft.com/office/drawing/2014/main" id="{5D9F6CE6-88C3-A492-57B9-50677F1CA3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67810"/>
            <a:ext cx="9829800" cy="5519663"/>
          </a:xfrm>
        </p:spPr>
      </p:pic>
    </p:spTree>
    <p:extLst>
      <p:ext uri="{BB962C8B-B14F-4D97-AF65-F5344CB8AC3E}">
        <p14:creationId xmlns:p14="http://schemas.microsoft.com/office/powerpoint/2010/main" val="159874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Motives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Money: </a:t>
            </a:r>
          </a:p>
          <a:p>
            <a:pPr lvl="1"/>
            <a:r>
              <a:rPr lang="en-AU" dirty="0"/>
              <a:t>They often gave away all their money to help those around them and each other live a basic lifestyle</a:t>
            </a:r>
          </a:p>
          <a:p>
            <a:r>
              <a:rPr lang="en-AU" dirty="0"/>
              <a:t>Power:</a:t>
            </a:r>
          </a:p>
          <a:p>
            <a:pPr lvl="1"/>
            <a:r>
              <a:rPr lang="en-AU" dirty="0"/>
              <a:t>Persecuted for 300 years. </a:t>
            </a:r>
          </a:p>
        </p:txBody>
      </p:sp>
    </p:spTree>
    <p:extLst>
      <p:ext uri="{BB962C8B-B14F-4D97-AF65-F5344CB8AC3E}">
        <p14:creationId xmlns:p14="http://schemas.microsoft.com/office/powerpoint/2010/main" val="392952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Discuss some more</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How does the resurrection change our future?</a:t>
            </a:r>
          </a:p>
          <a:p>
            <a:endParaRPr lang="en-AU" dirty="0"/>
          </a:p>
          <a:p>
            <a:r>
              <a:rPr lang="en-AU" dirty="0"/>
              <a:t>Kids can you come forward again to play a game</a:t>
            </a:r>
          </a:p>
        </p:txBody>
      </p:sp>
    </p:spTree>
    <p:extLst>
      <p:ext uri="{BB962C8B-B14F-4D97-AF65-F5344CB8AC3E}">
        <p14:creationId xmlns:p14="http://schemas.microsoft.com/office/powerpoint/2010/main" val="91845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If the resurrection didn’t happen</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Our preaching is useless (the apostles and our own today)</a:t>
            </a:r>
          </a:p>
          <a:p>
            <a:r>
              <a:rPr lang="en-AU" dirty="0"/>
              <a:t>Our faith is useless and futile</a:t>
            </a:r>
          </a:p>
          <a:p>
            <a:r>
              <a:rPr lang="en-AU" dirty="0"/>
              <a:t>We are false witnesses (Both the apostles and our own because we repeat their message)</a:t>
            </a:r>
          </a:p>
          <a:p>
            <a:r>
              <a:rPr lang="en-AU" dirty="0"/>
              <a:t>We are still in our sin</a:t>
            </a:r>
          </a:p>
          <a:p>
            <a:r>
              <a:rPr lang="en-AU" dirty="0"/>
              <a:t>Those who have fallen asleep in Christ will never wake up. </a:t>
            </a:r>
          </a:p>
        </p:txBody>
      </p:sp>
    </p:spTree>
    <p:extLst>
      <p:ext uri="{BB962C8B-B14F-4D97-AF65-F5344CB8AC3E}">
        <p14:creationId xmlns:p14="http://schemas.microsoft.com/office/powerpoint/2010/main" val="2178354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But CHRIST</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The opposite is true</a:t>
            </a:r>
          </a:p>
          <a:p>
            <a:pPr lvl="1"/>
            <a:r>
              <a:rPr lang="en-AU" dirty="0"/>
              <a:t>Our preaching is valid and useful</a:t>
            </a:r>
          </a:p>
          <a:p>
            <a:pPr lvl="1"/>
            <a:r>
              <a:rPr lang="en-AU" dirty="0"/>
              <a:t>Our faith is valid</a:t>
            </a:r>
          </a:p>
          <a:p>
            <a:pPr lvl="1"/>
            <a:r>
              <a:rPr lang="en-AU" dirty="0"/>
              <a:t>Our witness is not false</a:t>
            </a:r>
          </a:p>
          <a:p>
            <a:pPr lvl="1"/>
            <a:r>
              <a:rPr lang="en-AU" dirty="0"/>
              <a:t>We are not in our sins</a:t>
            </a:r>
          </a:p>
          <a:p>
            <a:pPr lvl="1"/>
            <a:r>
              <a:rPr lang="en-AU" dirty="0"/>
              <a:t>We can be comforted that our brothers and sisters will wake once more. 	</a:t>
            </a:r>
          </a:p>
        </p:txBody>
      </p:sp>
    </p:spTree>
    <p:extLst>
      <p:ext uri="{BB962C8B-B14F-4D97-AF65-F5344CB8AC3E}">
        <p14:creationId xmlns:p14="http://schemas.microsoft.com/office/powerpoint/2010/main" val="78852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Last discussion</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So how does the resurrection change our today</a:t>
            </a:r>
          </a:p>
          <a:p>
            <a:endParaRPr lang="en-AU" dirty="0"/>
          </a:p>
          <a:p>
            <a:r>
              <a:rPr lang="en-AU" dirty="0"/>
              <a:t>Kids once last time at the front please</a:t>
            </a:r>
          </a:p>
        </p:txBody>
      </p:sp>
    </p:spTree>
    <p:extLst>
      <p:ext uri="{BB962C8B-B14F-4D97-AF65-F5344CB8AC3E}">
        <p14:creationId xmlns:p14="http://schemas.microsoft.com/office/powerpoint/2010/main" val="505658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1 Corinthians 15:1-8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636822" y="1174072"/>
            <a:ext cx="10918356"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After that, he appeared to more than five hundred of the brothers at the same time, most of whom are still living, though some have fallen asleep.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Then he appeared to James, then to all the apostles,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and last of all he appeared to me also, as to one abnormally born. </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4105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fontScale="90000"/>
          </a:bodyPr>
          <a:lstStyle/>
          <a:p>
            <a:r>
              <a:rPr lang="en-AU" sz="5400" dirty="0"/>
              <a:t>The resurrection is the ultimate change</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It changes our purpose</a:t>
            </a:r>
          </a:p>
          <a:p>
            <a:r>
              <a:rPr lang="en-AU" dirty="0"/>
              <a:t>It changes our heart attitudes</a:t>
            </a:r>
          </a:p>
          <a:p>
            <a:r>
              <a:rPr lang="en-AU" dirty="0"/>
              <a:t>It changes the foundations of our relationships</a:t>
            </a:r>
          </a:p>
          <a:p>
            <a:r>
              <a:rPr lang="en-AU" dirty="0"/>
              <a:t>It changes even the mundane moments</a:t>
            </a:r>
          </a:p>
          <a:p>
            <a:r>
              <a:rPr lang="en-AU" dirty="0"/>
              <a:t>It changes everything</a:t>
            </a:r>
          </a:p>
        </p:txBody>
      </p:sp>
    </p:spTree>
    <p:extLst>
      <p:ext uri="{BB962C8B-B14F-4D97-AF65-F5344CB8AC3E}">
        <p14:creationId xmlns:p14="http://schemas.microsoft.com/office/powerpoint/2010/main" val="2946062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Challenge</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Truly Consider the Resurrection and what it means for you. </a:t>
            </a:r>
          </a:p>
          <a:p>
            <a:r>
              <a:rPr lang="en-AU" dirty="0"/>
              <a:t>Do something to change your today.</a:t>
            </a:r>
          </a:p>
        </p:txBody>
      </p:sp>
    </p:spTree>
    <p:extLst>
      <p:ext uri="{BB962C8B-B14F-4D97-AF65-F5344CB8AC3E}">
        <p14:creationId xmlns:p14="http://schemas.microsoft.com/office/powerpoint/2010/main" val="296637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39259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First.. A discussion</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I want you to come up with the best but most basic Gospel message you can as a group. </a:t>
            </a:r>
          </a:p>
          <a:p>
            <a:r>
              <a:rPr lang="en-AU" dirty="0"/>
              <a:t>Kids can you come to the front for a kids activity. </a:t>
            </a:r>
          </a:p>
        </p:txBody>
      </p:sp>
    </p:spTree>
    <p:extLst>
      <p:ext uri="{BB962C8B-B14F-4D97-AF65-F5344CB8AC3E}">
        <p14:creationId xmlns:p14="http://schemas.microsoft.com/office/powerpoint/2010/main" val="254586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838200" y="158647"/>
            <a:ext cx="10515600" cy="1325563"/>
          </a:xfrm>
        </p:spPr>
        <p:txBody>
          <a:bodyPr>
            <a:normAutofit/>
          </a:bodyPr>
          <a:lstStyle/>
          <a:p>
            <a:r>
              <a:rPr lang="en-AU" sz="5400" dirty="0"/>
              <a:t>1 Corinthians 15:1-20</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03006" y="1184506"/>
            <a:ext cx="10515600" cy="4351338"/>
          </a:xfrm>
        </p:spPr>
        <p:txBody>
          <a:bodyPr>
            <a:normAutofit fontScale="92500" lnSpcReduction="10000"/>
          </a:bodyPr>
          <a:lstStyle/>
          <a:p>
            <a:r>
              <a:rPr lang="en-GB" dirty="0"/>
              <a:t>Now, brothers and sisters, I want to remind you of the gospel I preached to you, which you received and on which you have taken your stand. 2 By this gospel you are saved, if you hold firmly to the word I preached to you. Otherwise, you have believed in vain.</a:t>
            </a:r>
          </a:p>
          <a:p>
            <a:r>
              <a:rPr lang="en-GB" dirty="0"/>
              <a:t>3 For what I received I passed on to you as of first importance[a]: that Christ died for our sins according to the Scriptures, 4 that he was buried, that he was raised on the third day according to the Scriptures, 5 and that he appeared to Cephas,[b] and then to the Twelve. 6 After that, he appeared to more than five hundred of the brothers and sisters at the same time, most of whom are still living, though some have fallen asleep. 7 Then he appeared to James, then to all the apostles, 8 and last of all he appeared to me also, as to one abnormally born.</a:t>
            </a:r>
          </a:p>
          <a:p>
            <a:endParaRPr lang="en-AU" dirty="0"/>
          </a:p>
        </p:txBody>
      </p:sp>
    </p:spTree>
    <p:extLst>
      <p:ext uri="{BB962C8B-B14F-4D97-AF65-F5344CB8AC3E}">
        <p14:creationId xmlns:p14="http://schemas.microsoft.com/office/powerpoint/2010/main" val="148946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838200" y="158647"/>
            <a:ext cx="10515600" cy="1325563"/>
          </a:xfrm>
        </p:spPr>
        <p:txBody>
          <a:bodyPr>
            <a:normAutofit/>
          </a:bodyPr>
          <a:lstStyle/>
          <a:p>
            <a:r>
              <a:rPr lang="en-AU" sz="5400" dirty="0"/>
              <a:t>1 Corinthians 15:1-20</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03006" y="1184506"/>
            <a:ext cx="10515600" cy="4351338"/>
          </a:xfrm>
        </p:spPr>
        <p:txBody>
          <a:bodyPr>
            <a:normAutofit/>
          </a:bodyPr>
          <a:lstStyle/>
          <a:p>
            <a:r>
              <a:rPr lang="en-GB" dirty="0"/>
              <a:t>9 For I am the least of the apostles and do not even deserve to be called an apostle, because I persecuted the church of God. 10 But by the grace of God I am what I am, and his grace to me was not without effect. No, I worked harder than all of them—yet not I, but the grace of God that was with me. 11 Whether, then, it is I or they, this is what we preach, and this is what you believed. 12 But if it is preached that Christ has been raised from the dead, how can some of you say that there is no resurrection of the dead? 13 If there is no resurrection of the dead, then not even Christ has been raised. 14 And if Christ has not been raised, our preaching is useless and so is your faith.</a:t>
            </a:r>
            <a:endParaRPr lang="en-AU" dirty="0"/>
          </a:p>
        </p:txBody>
      </p:sp>
    </p:spTree>
    <p:extLst>
      <p:ext uri="{BB962C8B-B14F-4D97-AF65-F5344CB8AC3E}">
        <p14:creationId xmlns:p14="http://schemas.microsoft.com/office/powerpoint/2010/main" val="274410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838200" y="158647"/>
            <a:ext cx="10515600" cy="1325563"/>
          </a:xfrm>
        </p:spPr>
        <p:txBody>
          <a:bodyPr>
            <a:normAutofit/>
          </a:bodyPr>
          <a:lstStyle/>
          <a:p>
            <a:r>
              <a:rPr lang="en-AU" sz="5400" dirty="0"/>
              <a:t>1 Corinthians 15:1-20</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03006" y="1184506"/>
            <a:ext cx="10515600" cy="4351338"/>
          </a:xfrm>
        </p:spPr>
        <p:txBody>
          <a:bodyPr>
            <a:normAutofit/>
          </a:bodyPr>
          <a:lstStyle/>
          <a:p>
            <a:r>
              <a:rPr lang="en-GB" dirty="0"/>
              <a:t> 15 More than that, we are then found to be false witnesses about God, for we have testified about God that he raised Christ from the dead. But he did not raise him if in fact the dead are not raised. 16 For if the dead are not raised, then Christ has not been raised either. 17 And if Christ has not been raised, your faith is futile; you are still in your sins. 18 Then those also who have fallen asleep in Christ are lost. 19 If only for this life we have hope in Christ, we are of all people most to be pitied.</a:t>
            </a:r>
          </a:p>
          <a:p>
            <a:r>
              <a:rPr lang="en-GB" dirty="0"/>
              <a:t>20 But Christ has indeed been raised from the dead, the first fruits of those who have fallen asleep. </a:t>
            </a:r>
          </a:p>
        </p:txBody>
      </p:sp>
    </p:spTree>
    <p:extLst>
      <p:ext uri="{BB962C8B-B14F-4D97-AF65-F5344CB8AC3E}">
        <p14:creationId xmlns:p14="http://schemas.microsoft.com/office/powerpoint/2010/main" val="206736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THE GOSPEL MESSAGE</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1. Christ died </a:t>
            </a:r>
          </a:p>
          <a:p>
            <a:r>
              <a:rPr lang="en-AU" dirty="0"/>
              <a:t>2. Christ was buried</a:t>
            </a:r>
          </a:p>
          <a:p>
            <a:r>
              <a:rPr lang="en-AU" dirty="0"/>
              <a:t>3. He was raised on the third day</a:t>
            </a:r>
          </a:p>
          <a:p>
            <a:r>
              <a:rPr lang="en-AU" dirty="0"/>
              <a:t>4. Christ appeared to the apostles and disciples after his resurrection.</a:t>
            </a:r>
          </a:p>
        </p:txBody>
      </p:sp>
    </p:spTree>
    <p:extLst>
      <p:ext uri="{BB962C8B-B14F-4D97-AF65-F5344CB8AC3E}">
        <p14:creationId xmlns:p14="http://schemas.microsoft.com/office/powerpoint/2010/main" val="78531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Not an afterthought</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t>Psalms 16, 22 and 69</a:t>
            </a:r>
          </a:p>
          <a:p>
            <a:r>
              <a:rPr lang="en-AU" dirty="0"/>
              <a:t>Isaiah 53 </a:t>
            </a:r>
          </a:p>
          <a:p>
            <a:r>
              <a:rPr lang="en-AU" dirty="0"/>
              <a:t>Zechariah 11, 12 and 13</a:t>
            </a:r>
          </a:p>
          <a:p>
            <a:r>
              <a:rPr lang="en-AU" dirty="0"/>
              <a:t>The book of Jonah</a:t>
            </a:r>
          </a:p>
          <a:p>
            <a:r>
              <a:rPr lang="en-AU" dirty="0"/>
              <a:t>AND MORE</a:t>
            </a:r>
          </a:p>
        </p:txBody>
      </p:sp>
    </p:spTree>
    <p:extLst>
      <p:ext uri="{BB962C8B-B14F-4D97-AF65-F5344CB8AC3E}">
        <p14:creationId xmlns:p14="http://schemas.microsoft.com/office/powerpoint/2010/main" val="4109172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8B16D8065F064AA0FF5C31ACD0AC29" ma:contentTypeVersion="2" ma:contentTypeDescription="Create a new document." ma:contentTypeScope="" ma:versionID="94c497e71d68c1a7c6094e8f4f14eb9a">
  <xsd:schema xmlns:xsd="http://www.w3.org/2001/XMLSchema" xmlns:xs="http://www.w3.org/2001/XMLSchema" xmlns:p="http://schemas.microsoft.com/office/2006/metadata/properties" xmlns:ns3="39dd3979-23d6-4eda-844c-e94d85e045c5" targetNamespace="http://schemas.microsoft.com/office/2006/metadata/properties" ma:root="true" ma:fieldsID="c9ae277c11c0b2db175cd9811182890f" ns3:_="">
    <xsd:import namespace="39dd3979-23d6-4eda-844c-e94d85e045c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d3979-23d6-4eda-844c-e94d85e04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3F4755-1E91-489E-BE7F-4EE63DF8CF81}">
  <ds:schemaRefs>
    <ds:schemaRef ds:uri="http://schemas.microsoft.com/sharepoint/v3/contenttype/forms"/>
  </ds:schemaRefs>
</ds:datastoreItem>
</file>

<file path=customXml/itemProps2.xml><?xml version="1.0" encoding="utf-8"?>
<ds:datastoreItem xmlns:ds="http://schemas.openxmlformats.org/officeDocument/2006/customXml" ds:itemID="{DFAE3762-D91F-4788-8F09-E00E2A380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d3979-23d6-4eda-844c-e94d85e04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FD6783-B40E-49BB-B3EF-62FB710E2C20}">
  <ds:schemaRefs>
    <ds:schemaRef ds:uri="http://www.w3.org/XML/1998/namespace"/>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39dd3979-23d6-4eda-844c-e94d85e045c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103</TotalTime>
  <Words>1177</Words>
  <Application>Microsoft Office PowerPoint</Application>
  <PresentationFormat>Widescreen</PresentationFormat>
  <Paragraphs>82</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Corbel</vt:lpstr>
      <vt:lpstr>Office Theme</vt:lpstr>
      <vt:lpstr>Depth</vt:lpstr>
      <vt:lpstr>1 Corinthians 15:1-8 (NIV)</vt:lpstr>
      <vt:lpstr>1 Corinthians 15:1-8 (NIV)</vt:lpstr>
      <vt:lpstr>PowerPoint Presentation</vt:lpstr>
      <vt:lpstr>First.. A discussion</vt:lpstr>
      <vt:lpstr>1 Corinthians 15:1-20</vt:lpstr>
      <vt:lpstr>1 Corinthians 15:1-20</vt:lpstr>
      <vt:lpstr>1 Corinthians 15:1-20</vt:lpstr>
      <vt:lpstr>THE GOSPEL MESSAGE</vt:lpstr>
      <vt:lpstr>Not an afterthought</vt:lpstr>
      <vt:lpstr>Appearance</vt:lpstr>
      <vt:lpstr>Another discussion</vt:lpstr>
      <vt:lpstr>4 questions to answer</vt:lpstr>
      <vt:lpstr>They were around at the right time</vt:lpstr>
      <vt:lpstr>Can it be corroborated?</vt:lpstr>
      <vt:lpstr>Motives</vt:lpstr>
      <vt:lpstr>Discuss some more</vt:lpstr>
      <vt:lpstr>If the resurrection didn’t happen</vt:lpstr>
      <vt:lpstr>But CHRIST</vt:lpstr>
      <vt:lpstr>Last discussion</vt:lpstr>
      <vt:lpstr>The resurrection is the ultimate change</vt:lpstr>
      <vt:lpstr>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Streamer</cp:lastModifiedBy>
  <cp:revision>5</cp:revision>
  <dcterms:created xsi:type="dcterms:W3CDTF">2023-03-11T10:21:37Z</dcterms:created>
  <dcterms:modified xsi:type="dcterms:W3CDTF">2023-04-08T23:30:17Z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0x010100DC8B16D8065F064AA0FF5C31ACD0AC29</vt:lpwstr>
  </property>
</Properties>
</file>